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21" autoAdjust="0"/>
  </p:normalViewPr>
  <p:slideViewPr>
    <p:cSldViewPr>
      <p:cViewPr varScale="1">
        <p:scale>
          <a:sx n="83" d="100"/>
          <a:sy n="83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B5AA2-85C6-43DC-AED0-B48BB21AB219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F1D9C-8678-4869-9A59-31E0CB120231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F1D9C-8678-4869-9A59-31E0CB120231}" type="slidenum">
              <a:rPr lang="pl-PL" smtClean="0"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F1D9C-8678-4869-9A59-31E0CB120231}" type="slidenum">
              <a:rPr lang="pl-PL" smtClean="0"/>
              <a:t>7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20" name="Symbol zastępczy stop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  <p:sp>
        <p:nvSpPr>
          <p:cNvPr id="6" name="Prostokąt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9" name="Schemat blokowy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chemat blokowy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ycinek koł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ierście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BA4E55E-165B-4B24-9045-6D37453162FA}" type="datetimeFigureOut">
              <a:rPr lang="pl-PL" smtClean="0"/>
              <a:t>2014-12-11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B31B89-842E-49EA-A174-CF8F5D9E2186}" type="slidenum">
              <a:rPr lang="pl-PL" smtClean="0"/>
              <a:t>‹#›</a:t>
            </a:fld>
            <a:endParaRPr lang="pl-PL"/>
          </a:p>
        </p:txBody>
      </p:sp>
      <p:sp>
        <p:nvSpPr>
          <p:cNvPr id="15" name="Prostokąt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aseline="0" dirty="0" smtClean="0"/>
              <a:t/>
            </a:r>
            <a:br>
              <a:rPr lang="pl-PL" baseline="0" dirty="0" smtClean="0"/>
            </a:b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7200" dirty="0" smtClean="0"/>
              <a:t> Program Operacyjny Pomoc</a:t>
            </a:r>
            <a:r>
              <a:rPr lang="pl-PL" sz="7200" baseline="0" dirty="0" smtClean="0"/>
              <a:t> Żywnościowa </a:t>
            </a:r>
          </a:p>
          <a:p>
            <a:pPr algn="ctr">
              <a:buNone/>
            </a:pPr>
            <a:r>
              <a:rPr lang="pl-PL" sz="7200" dirty="0" smtClean="0"/>
              <a:t>FEAD 2014</a:t>
            </a:r>
            <a:endParaRPr lang="pl-PL" sz="7200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Kwota środków finansowych przeznaczonych na realizację Podprogramu 2014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3500" dirty="0" smtClean="0"/>
              <a:t>Kwota ogółem ok. 46 760 175 zł</a:t>
            </a:r>
          </a:p>
          <a:p>
            <a:r>
              <a:rPr lang="pl-PL" sz="3500" dirty="0" smtClean="0"/>
              <a:t>Kwota przeznaczona na zakup artykułów w ramach przetargów 42 190 000 zł</a:t>
            </a:r>
          </a:p>
          <a:p>
            <a:r>
              <a:rPr lang="pl-PL" sz="3500" dirty="0" smtClean="0"/>
              <a:t>Kwota na sfinansowanie VAT 2 226 675 zł</a:t>
            </a:r>
          </a:p>
          <a:p>
            <a:r>
              <a:rPr lang="pl-PL" sz="3500" dirty="0" smtClean="0"/>
              <a:t>Kwota przeznaczona na dofinansowanie dla organizacji partnerskich 2 226 675 zł </a:t>
            </a:r>
            <a:endParaRPr lang="pl-PL" sz="3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Stosowane nazwy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IZ – Instytucja Zarządzająca –Ministerstwo Pracy i Polityki Społecznej</a:t>
            </a:r>
          </a:p>
          <a:p>
            <a:r>
              <a:rPr lang="pl-PL" dirty="0" smtClean="0"/>
              <a:t>IP- Instytucja Pośrednicząca- Agencja Rynku Rolnego</a:t>
            </a:r>
          </a:p>
          <a:p>
            <a:r>
              <a:rPr lang="pl-PL" dirty="0" smtClean="0"/>
              <a:t>OPO- organizacje  partnerskie o zasięgu ogólnopolskim (PCK, Caritas, FPBŻ, PKPS)</a:t>
            </a:r>
          </a:p>
          <a:p>
            <a:r>
              <a:rPr lang="pl-PL" dirty="0" smtClean="0"/>
              <a:t>OPR- organizacja partnerska regionalna (Banki Żywności)</a:t>
            </a:r>
          </a:p>
          <a:p>
            <a:r>
              <a:rPr lang="pl-PL" dirty="0" smtClean="0"/>
              <a:t>OPL- organizacja partnerska lokalna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012200"/>
          </a:xfrm>
        </p:spPr>
        <p:txBody>
          <a:bodyPr>
            <a:normAutofit/>
          </a:bodyPr>
          <a:lstStyle/>
          <a:p>
            <a:pPr algn="just"/>
            <a:r>
              <a:rPr lang="pl-PL" sz="5400" dirty="0" smtClean="0"/>
              <a:t>Okres realizacji dostaw artykułów spożywczych do magazynów Banków Żywności </a:t>
            </a:r>
            <a:br>
              <a:rPr lang="pl-PL" sz="5400" dirty="0" smtClean="0"/>
            </a:br>
            <a:r>
              <a:rPr lang="pl-PL" sz="5400" dirty="0" smtClean="0"/>
              <a:t>01.12.2014-20.12.2014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083638"/>
          </a:xfrm>
        </p:spPr>
        <p:txBody>
          <a:bodyPr/>
          <a:lstStyle/>
          <a:p>
            <a:pPr algn="ctr"/>
            <a:r>
              <a:rPr lang="pl-PL" sz="5400" dirty="0" smtClean="0"/>
              <a:t>Okres dystrybucji żywności z </a:t>
            </a:r>
            <a:br>
              <a:rPr lang="pl-PL" sz="5400" dirty="0" smtClean="0"/>
            </a:br>
            <a:r>
              <a:rPr lang="pl-PL" sz="5400" dirty="0" smtClean="0"/>
              <a:t>Banku Żywności w Koninie </a:t>
            </a:r>
            <a:br>
              <a:rPr lang="pl-PL" sz="5400" dirty="0" smtClean="0"/>
            </a:br>
            <a:r>
              <a:rPr lang="pl-PL" sz="5400" dirty="0" smtClean="0"/>
              <a:t>do OPL          </a:t>
            </a:r>
            <a:br>
              <a:rPr lang="pl-PL" sz="5400" dirty="0" smtClean="0"/>
            </a:br>
            <a:r>
              <a:rPr lang="pl-PL" sz="5400" dirty="0" smtClean="0"/>
              <a:t>16.12.2014-23.01.2015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2976" y="274320"/>
            <a:ext cx="7790712" cy="6155076"/>
          </a:xfrm>
        </p:spPr>
        <p:txBody>
          <a:bodyPr>
            <a:normAutofit/>
          </a:bodyPr>
          <a:lstStyle/>
          <a:p>
            <a:pPr algn="ctr"/>
            <a:r>
              <a:rPr lang="pl-PL" sz="6700" dirty="0" smtClean="0"/>
              <a:t>Okres dystrybucji żywności przez OPL 15.12.2014-3</a:t>
            </a:r>
            <a:r>
              <a:rPr lang="pl-PL" sz="6700" b="1" dirty="0" smtClean="0"/>
              <a:t>0.01.2015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797040"/>
          </a:xfrm>
        </p:spPr>
        <p:txBody>
          <a:bodyPr>
            <a:normAutofit fontScale="90000"/>
          </a:bodyPr>
          <a:lstStyle/>
          <a:p>
            <a:r>
              <a:rPr lang="pl-PL" sz="2700" b="1" dirty="0" smtClean="0"/>
              <a:t>Indykatywny procentowy podział środków finansowych przeznaczonych na zakup artykułów spożywczych na organizacje partnerskie na organizacje partnerskie o zasięgu </a:t>
            </a:r>
            <a:r>
              <a:rPr lang="pl-PL" sz="2700" b="1" dirty="0" smtClean="0"/>
              <a:t>ogólnopolskim lub ponadregionalnym </a:t>
            </a: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  <p:sp>
        <p:nvSpPr>
          <p:cNvPr id="3" name="Podtytu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sz="2800" dirty="0" smtClean="0"/>
          </a:p>
          <a:p>
            <a:r>
              <a:rPr lang="pl-PL" sz="2800" dirty="0" smtClean="0"/>
              <a:t>Polski Czerwony Krzyż – 4,01%</a:t>
            </a:r>
          </a:p>
          <a:p>
            <a:r>
              <a:rPr lang="pl-PL" sz="2800" dirty="0" smtClean="0"/>
              <a:t>Federacja Polskich Banków Żywności – 44,3</a:t>
            </a:r>
            <a:r>
              <a:rPr lang="pl-PL" sz="2800" dirty="0" smtClean="0"/>
              <a:t>%</a:t>
            </a:r>
          </a:p>
          <a:p>
            <a:r>
              <a:rPr lang="pl-PL" sz="2800" dirty="0" smtClean="0"/>
              <a:t>Caritas Polska – 34,17</a:t>
            </a:r>
            <a:r>
              <a:rPr lang="pl-PL" sz="2800" dirty="0" smtClean="0"/>
              <a:t>%</a:t>
            </a:r>
          </a:p>
          <a:p>
            <a:r>
              <a:rPr lang="pl-PL" sz="2800" dirty="0" smtClean="0"/>
              <a:t>Polski Komitet Pomocy Społecznej 17,69%    </a:t>
            </a:r>
          </a:p>
          <a:p>
            <a:endParaRPr lang="pl-PL" sz="2800" dirty="0" smtClean="0"/>
          </a:p>
          <a:p>
            <a:endParaRPr lang="pl-PL" sz="2800" dirty="0" smtClean="0"/>
          </a:p>
          <a:p>
            <a:endParaRPr lang="pl-PL" sz="28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154230"/>
          </a:xfrm>
        </p:spPr>
        <p:txBody>
          <a:bodyPr>
            <a:normAutofit fontScale="90000"/>
          </a:bodyPr>
          <a:lstStyle/>
          <a:p>
            <a:pPr lvl="0"/>
            <a:r>
              <a:rPr lang="pl-PL" sz="3600" b="1" dirty="0" smtClean="0"/>
              <a:t>Indykatywny procentowy podział wartości artykułów spożywczych na grupy towarowe</a:t>
            </a:r>
            <a:r>
              <a:rPr lang="pl-PL" b="1" dirty="0" smtClean="0"/>
              <a:t/>
            </a:r>
            <a:br>
              <a:rPr lang="pl-PL" b="1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5608" y="2071678"/>
            <a:ext cx="7498080" cy="4176722"/>
          </a:xfrm>
        </p:spPr>
        <p:txBody>
          <a:bodyPr/>
          <a:lstStyle/>
          <a:p>
            <a:pPr lvl="0">
              <a:buNone/>
            </a:pPr>
            <a:endParaRPr lang="pl-PL" dirty="0" smtClean="0"/>
          </a:p>
          <a:p>
            <a:pPr lvl="3"/>
            <a:r>
              <a:rPr lang="pl-PL" dirty="0" smtClean="0"/>
              <a:t> produkty mięsne (mielonka wieprzowa) – </a:t>
            </a:r>
            <a:r>
              <a:rPr lang="pl-PL" b="1" dirty="0" smtClean="0"/>
              <a:t>23 - 28 %,</a:t>
            </a:r>
            <a:endParaRPr lang="pl-PL" sz="2400" dirty="0" smtClean="0"/>
          </a:p>
          <a:p>
            <a:pPr lvl="3"/>
            <a:r>
              <a:rPr lang="pl-PL" dirty="0" smtClean="0"/>
              <a:t> produkty skrobiowe (makaron świderki) – </a:t>
            </a:r>
            <a:r>
              <a:rPr lang="pl-PL" b="1" dirty="0" smtClean="0"/>
              <a:t>13 - 18 %,</a:t>
            </a:r>
            <a:endParaRPr lang="pl-PL" dirty="0" smtClean="0"/>
          </a:p>
          <a:p>
            <a:pPr lvl="3"/>
            <a:r>
              <a:rPr lang="pl-PL" dirty="0" smtClean="0"/>
              <a:t> cukier – </a:t>
            </a:r>
            <a:r>
              <a:rPr lang="pl-PL" b="1" dirty="0" smtClean="0"/>
              <a:t>16 - 21 % </a:t>
            </a:r>
            <a:endParaRPr lang="pl-PL" dirty="0" smtClean="0"/>
          </a:p>
          <a:p>
            <a:pPr lvl="3"/>
            <a:r>
              <a:rPr lang="pl-PL" dirty="0" smtClean="0"/>
              <a:t> produkty mleczne (mleko UHT) – </a:t>
            </a:r>
            <a:r>
              <a:rPr lang="pl-PL" b="1" dirty="0" smtClean="0"/>
              <a:t> 16 - 21 %,</a:t>
            </a:r>
            <a:endParaRPr lang="pl-PL" dirty="0" smtClean="0"/>
          </a:p>
          <a:p>
            <a:pPr lvl="3"/>
            <a:r>
              <a:rPr lang="pl-PL" dirty="0" smtClean="0"/>
              <a:t> tłuszcze (olej rzepakowy) – </a:t>
            </a:r>
            <a:r>
              <a:rPr lang="pl-PL" b="1" dirty="0" smtClean="0"/>
              <a:t>16 - 21 %.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Procentowy podział na województwa wartości pomocy dla osób potrzebujących</a:t>
            </a:r>
            <a:endParaRPr lang="pl-PL" sz="20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426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388"/>
                <a:gridCol w="2143140"/>
                <a:gridCol w="3933821"/>
              </a:tblGrid>
              <a:tr h="3334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Lp.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Województwa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 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podział wartości pomocy na województwa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Dolnośląskie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7,39%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Kujawsko-pomorskie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5,15%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Lubelskie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8,15%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Lubuskie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4,16%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Łódzkie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7,11%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Małopolskie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8,79%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Mazowieckie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                            10,51%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Opolskie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2,40%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Podkarpackie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6,18%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Podlaskie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2,54%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11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Pomorskie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5,74%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Śląskie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                            11,18%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Świętokrzyskie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4,13%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Warmińsko-mazurskie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4,02%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Wielkopolskie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7,14%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4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Zachodniopomorskie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5,41%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Procentowy podział pomiędzy organizacje partnerskie w województwach </a:t>
            </a:r>
            <a:endParaRPr lang="pl-PL" sz="32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21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892"/>
                <a:gridCol w="1249892"/>
                <a:gridCol w="1249892"/>
                <a:gridCol w="1249892"/>
                <a:gridCol w="1249892"/>
                <a:gridCol w="1249892"/>
              </a:tblGrid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Lp.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Województwa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</a:rPr>
                        <a:t> PCK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</a:rPr>
                        <a:t>FBŻ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</a:rPr>
                        <a:t> Caritas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</a:rPr>
                        <a:t> PKPS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Dolnośląskie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7,99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4,85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5,37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17,49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Kujawsko-pomorskie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3,93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5,45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8,78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Lubelskie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6,38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9,75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11,32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Lubuskie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2,99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7,46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1,65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Łódzkie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8,28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4,87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10,13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Małopolskie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10,40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10,03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4,37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Mazowieckie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8,74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10,27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9,97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12,54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Opolskie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1,34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4,69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1,17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Podkarpackie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20,62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3,20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12,82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Podlaskie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2,25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1,23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11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Pomorskie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25,98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6,05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5,25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1,33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Śląskie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16,28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13,43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10,96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4,82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Świętokrzyskie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5,00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4,00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3,13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Warmińsko-mazurskie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4,91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3,38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3,96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15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Wielkopolskie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9,84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6,12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3,99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16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Zachodniopomorskie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20,39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6,88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3,9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1,27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28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11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l-PL" sz="11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100,00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100,00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</a:rPr>
                        <a:t>100,00</a:t>
                      </a:r>
                      <a:endParaRPr lang="pl-P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</a:rPr>
                        <a:t>100,00</a:t>
                      </a:r>
                      <a:endParaRPr lang="pl-P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Warunki realizacji Programu przez organizacje partnerskie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Posiadać osobowość prawną</a:t>
            </a:r>
          </a:p>
          <a:p>
            <a:r>
              <a:rPr lang="pl-PL" dirty="0" smtClean="0"/>
              <a:t>Wpis w statucie o działalności charytatywnej na rzecz mieszkańców danej gminy</a:t>
            </a:r>
          </a:p>
          <a:p>
            <a:r>
              <a:rPr lang="pl-PL" dirty="0" smtClean="0"/>
              <a:t>Ścisła współpraca z miejscowym OPS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Osoby uprawnione do korzystania z Programu: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Będące w najtrudniejszej sytuacji, spełniające przesłanki wskazane w art. 7 ustawy o pomocy społecznej, których dochód nie przekracza 150% kryterium dochodowego uprawniającego do korzystania z pomocy społecznej (813 zł dla osoby samotnie gospodarującej i 684 zł dla osoby w </a:t>
            </a:r>
            <a:r>
              <a:rPr lang="pl-PL" dirty="0" err="1" smtClean="0"/>
              <a:t>rozdzinie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Skład paczki żywnościowej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Makaron świderki – 3 opakowania (3x500g)</a:t>
            </a:r>
          </a:p>
          <a:p>
            <a:r>
              <a:rPr lang="pl-PL" dirty="0" smtClean="0"/>
              <a:t>Mielonka wieprzowa -2 opakowania (2x400 g)</a:t>
            </a:r>
          </a:p>
          <a:p>
            <a:r>
              <a:rPr lang="pl-PL" dirty="0" smtClean="0"/>
              <a:t>Cukier biały -2 opakowania</a:t>
            </a:r>
          </a:p>
          <a:p>
            <a:r>
              <a:rPr lang="pl-PL" dirty="0" smtClean="0"/>
              <a:t>Olej rzepakowy- 1 opakowanie</a:t>
            </a:r>
          </a:p>
          <a:p>
            <a:r>
              <a:rPr lang="pl-PL" dirty="0" smtClean="0"/>
              <a:t>Mleko -2 opakowania </a:t>
            </a:r>
          </a:p>
          <a:p>
            <a:pPr algn="ctr">
              <a:buNone/>
            </a:pPr>
            <a:r>
              <a:rPr lang="pl-PL" b="1" dirty="0" smtClean="0"/>
              <a:t>Razem 7,3 kg/os</a:t>
            </a:r>
            <a:endParaRPr lang="pl-PL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Wielkość dostaw do Banku Żywności w Koninie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4533912"/>
          </a:xfrm>
        </p:spPr>
        <p:txBody>
          <a:bodyPr/>
          <a:lstStyle/>
          <a:p>
            <a:r>
              <a:rPr lang="pl-PL" dirty="0" smtClean="0"/>
              <a:t>Makaron świderki 22.701 kg</a:t>
            </a:r>
          </a:p>
          <a:p>
            <a:r>
              <a:rPr lang="pl-PL" dirty="0" smtClean="0"/>
              <a:t>Cukier biały 30.268 kg</a:t>
            </a:r>
          </a:p>
          <a:p>
            <a:r>
              <a:rPr lang="pl-PL" dirty="0" smtClean="0"/>
              <a:t>Mleko 30.248 l</a:t>
            </a:r>
          </a:p>
          <a:p>
            <a:r>
              <a:rPr lang="pl-PL" dirty="0" smtClean="0"/>
              <a:t>Mielonka wieprzowa 12.107 kg</a:t>
            </a:r>
          </a:p>
          <a:p>
            <a:r>
              <a:rPr lang="pl-PL" dirty="0" smtClean="0"/>
              <a:t>Olej 15.134 l 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297952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Z pomocy Banku Żywności w Koninie w Podprogramie FEAD 2014 może skorzystać </a:t>
            </a:r>
            <a:br>
              <a:rPr lang="pl-PL" dirty="0" smtClean="0"/>
            </a:br>
            <a:r>
              <a:rPr lang="pl-PL" b="1" dirty="0" smtClean="0"/>
              <a:t>15 133 osób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silenie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rzesileni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zesileni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</TotalTime>
  <Words>582</Words>
  <Application>Microsoft Office PowerPoint</Application>
  <PresentationFormat>Pokaz na ekranie (4:3)</PresentationFormat>
  <Paragraphs>214</Paragraphs>
  <Slides>15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Przesilenie</vt:lpstr>
      <vt:lpstr> </vt:lpstr>
      <vt:lpstr>Kwota środków finansowych przeznaczonych na realizację Podprogramu 2014</vt:lpstr>
      <vt:lpstr>Stosowane nazwy</vt:lpstr>
      <vt:lpstr>Okres realizacji dostaw artykułów spożywczych do magazynów Banków Żywności  01.12.2014-20.12.2014 </vt:lpstr>
      <vt:lpstr>Okres dystrybucji żywności z  Banku Żywności w Koninie  do OPL           16.12.2014-23.01.2015 </vt:lpstr>
      <vt:lpstr>Okres dystrybucji żywności przez OPL 15.12.2014-30.01.2015 </vt:lpstr>
      <vt:lpstr>Indykatywny procentowy podział środków finansowych przeznaczonych na zakup artykułów spożywczych na organizacje partnerskie na organizacje partnerskie o zasięgu ogólnopolskim lub ponadregionalnym  </vt:lpstr>
      <vt:lpstr>Indykatywny procentowy podział wartości artykułów spożywczych na grupy towarowe </vt:lpstr>
      <vt:lpstr>Procentowy podział na województwa wartości pomocy dla osób potrzebujących</vt:lpstr>
      <vt:lpstr>Procentowy podział pomiędzy organizacje partnerskie w województwach </vt:lpstr>
      <vt:lpstr>Warunki realizacji Programu przez organizacje partnerskie </vt:lpstr>
      <vt:lpstr>Osoby uprawnione do korzystania z Programu: </vt:lpstr>
      <vt:lpstr>Skład paczki żywnościowej</vt:lpstr>
      <vt:lpstr>Wielkość dostaw do Banku Żywności w Koninie</vt:lpstr>
      <vt:lpstr>Z pomocy Banku Żywności w Koninie w Podprogramie FEAD 2014 może skorzystać  15 133 osób </vt:lpstr>
    </vt:vector>
  </TitlesOfParts>
  <Company>Ministrerstwo Edukacji Narodowej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Bank Żywności</dc:creator>
  <cp:lastModifiedBy>Bank Żywności</cp:lastModifiedBy>
  <cp:revision>8</cp:revision>
  <dcterms:created xsi:type="dcterms:W3CDTF">2014-12-11T11:19:09Z</dcterms:created>
  <dcterms:modified xsi:type="dcterms:W3CDTF">2014-12-11T12:27:27Z</dcterms:modified>
</cp:coreProperties>
</file>